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BM Plex Sans" charset="1" panose="020B0503050203000203"/>
      <p:regular r:id="rId10"/>
    </p:embeddedFont>
    <p:embeddedFont>
      <p:font typeface="IBM Plex Sans Bold" charset="1" panose="020B0803050203000203"/>
      <p:regular r:id="rId11"/>
    </p:embeddedFont>
    <p:embeddedFont>
      <p:font typeface="IBM Plex Sans Italics" charset="1" panose="020B0503050203000203"/>
      <p:regular r:id="rId12"/>
    </p:embeddedFont>
    <p:embeddedFont>
      <p:font typeface="IBM Plex Sans Bold Italics" charset="1" panose="020B08030502030002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28" Target="slides/slide15.xml" Type="http://schemas.openxmlformats.org/officeDocument/2006/relationships/slide"/><Relationship Id="rId29" Target="slides/slide16.xml" Type="http://schemas.openxmlformats.org/officeDocument/2006/relationships/slide"/><Relationship Id="rId3" Target="viewProps.xml" Type="http://schemas.openxmlformats.org/officeDocument/2006/relationships/viewProps"/><Relationship Id="rId30" Target="slides/slide17.xml" Type="http://schemas.openxmlformats.org/officeDocument/2006/relationships/slide"/><Relationship Id="rId31" Target="slides/slide18.xml" Type="http://schemas.openxmlformats.org/officeDocument/2006/relationships/slide"/><Relationship Id="rId32" Target="slides/slide19.xml" Type="http://schemas.openxmlformats.org/officeDocument/2006/relationships/slide"/><Relationship Id="rId33" Target="slides/slide20.xml" Type="http://schemas.openxmlformats.org/officeDocument/2006/relationships/slide"/><Relationship Id="rId34" Target="slides/slide21.xml" Type="http://schemas.openxmlformats.org/officeDocument/2006/relationships/slide"/><Relationship Id="rId35" Target="slides/slide22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jpeg" Type="http://schemas.openxmlformats.org/officeDocument/2006/relationships/image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Relationship Id="rId9" Target="../media/image1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0"/>
            <a:ext cx="560096" cy="1028700"/>
            <a:chOff x="0" y="0"/>
            <a:chExt cx="189465" cy="34798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40258" r="0" b="40258"/>
          <a:stretch>
            <a:fillRect/>
          </a:stretch>
        </p:blipFill>
        <p:spPr>
          <a:xfrm flipH="false" flipV="false" rot="0">
            <a:off x="0" y="5674566"/>
            <a:ext cx="18288000" cy="461243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0" y="5686759"/>
            <a:ext cx="18288000" cy="4600241"/>
            <a:chOff x="0" y="0"/>
            <a:chExt cx="6186311" cy="155613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186311" cy="1556131"/>
            </a:xfrm>
            <a:custGeom>
              <a:avLst/>
              <a:gdLst/>
              <a:ahLst/>
              <a:cxnLst/>
              <a:rect r="r" b="b" t="t" l="l"/>
              <a:pathLst>
                <a:path h="1556131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1556131"/>
                  </a:lnTo>
                  <a:lnTo>
                    <a:pt x="0" y="155613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728152" y="5887428"/>
            <a:ext cx="4120778" cy="418671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6306003" y="672642"/>
            <a:ext cx="4965076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Alliance for the Advancement of End of Life Care 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324785" y="1206042"/>
            <a:ext cx="12927512" cy="3930837"/>
            <a:chOff x="0" y="0"/>
            <a:chExt cx="17236683" cy="524111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04775"/>
              <a:ext cx="17236683" cy="41534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140"/>
                </a:lnSpc>
              </a:pPr>
              <a:r>
                <a:rPr lang="en-US" sz="11036">
                  <a:solidFill>
                    <a:srgbClr val="FFFFFF"/>
                  </a:solidFill>
                  <a:latin typeface="IBM Plex Sans Bold"/>
                </a:rPr>
                <a:t>2021 Legislative Update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4583891"/>
              <a:ext cx="17236683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en-US" sz="3200">
                  <a:solidFill>
                    <a:srgbClr val="F0CC07"/>
                  </a:solidFill>
                  <a:latin typeface="IBM Plex Sans"/>
                </a:rPr>
                <a:t>Louisiana &amp; Mississippi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55562"/>
            <a:ext cx="5434891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Legislation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560096" cy="1028700"/>
            <a:chOff x="0" y="0"/>
            <a:chExt cx="189465" cy="3479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84790" y="620927"/>
            <a:ext cx="8323215" cy="5952915"/>
            <a:chOff x="0" y="0"/>
            <a:chExt cx="11097620" cy="7937219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360480" y="-19050"/>
              <a:ext cx="9737140" cy="12599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854"/>
                </a:lnSpc>
              </a:pPr>
              <a:r>
                <a:rPr lang="en-US" sz="2965">
                  <a:solidFill>
                    <a:srgbClr val="F0CC07"/>
                  </a:solidFill>
                  <a:latin typeface="IBM Plex Sans Bold"/>
                </a:rPr>
                <a:t>HB 296 by Representative Currie (Combined w/ 294)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3297474" y="2058078"/>
              <a:ext cx="7800146" cy="5879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558"/>
                </a:lnSpc>
              </a:pPr>
              <a:r>
                <a:rPr lang="en-US" sz="2541">
                  <a:solidFill>
                    <a:srgbClr val="FFFFFF"/>
                  </a:solidFill>
                  <a:latin typeface="IBM Plex Sans"/>
                </a:rPr>
                <a:t>TO AUTHORIZE THE STATE DEPARTMENT OF HEALTH TO ISSUE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UP TO TWO NEW PEDIATRIC PALLIATIVE CARE HOSPICE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LICENSES DURING A CERTAIN PERIOD OF TIME.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Bill History: 02-16-21 S and also referred to committee on Senate</a:t>
              </a:r>
            </a:p>
            <a:p>
              <a:pPr algn="r">
                <a:lnSpc>
                  <a:spcPts val="3558"/>
                </a:lnSpc>
              </a:pP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Accountability and Transparency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1666577"/>
              <a:ext cx="11097620" cy="0"/>
            </a:xfrm>
            <a:prstGeom prst="line">
              <a:avLst/>
            </a:prstGeom>
            <a:ln cap="flat" w="13449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05919" y="543697"/>
              <a:ext cx="617497" cy="840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55562"/>
            <a:ext cx="5434891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Legislation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560096" cy="1028700"/>
            <a:chOff x="0" y="0"/>
            <a:chExt cx="189465" cy="3479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84790" y="1028700"/>
            <a:ext cx="8323215" cy="5988961"/>
            <a:chOff x="0" y="0"/>
            <a:chExt cx="11097620" cy="798528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360480" y="80663"/>
              <a:ext cx="9737140" cy="616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854"/>
                </a:lnSpc>
              </a:pPr>
              <a:r>
                <a:rPr lang="en-US" sz="2965">
                  <a:solidFill>
                    <a:srgbClr val="F0CC07"/>
                  </a:solidFill>
                  <a:latin typeface="IBM Plex Sans Bold"/>
                </a:rPr>
                <a:t>HB 1174 by Representative Currie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3297474" y="1514381"/>
              <a:ext cx="7800146" cy="6470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558"/>
                </a:lnSpc>
              </a:pPr>
              <a:r>
                <a:rPr lang="en-US" sz="2541">
                  <a:solidFill>
                    <a:srgbClr val="FFFFFF"/>
                  </a:solidFill>
                  <a:latin typeface="IBM Plex Sans"/>
                </a:rPr>
                <a:t>AN ACT TO AUTHORIZE THE DEPARTMENT OF CORRECTIONS TO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PROVIDE FOR HOSPICE CARE SERVICES FOR INMATES WHO ARE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CONFINED IN FACILITIES UNDER THE JURISDICTION OF THE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DEPARTMENT AND WHO ARE TERMINALLY ILL.</a:t>
              </a:r>
            </a:p>
            <a:p>
              <a:pPr algn="r">
                <a:lnSpc>
                  <a:spcPts val="3558"/>
                </a:lnSpc>
              </a:pP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Bill History: 03-24-21 S Senate conferees named - Barnett, Wiggins,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1122880"/>
              <a:ext cx="11097620" cy="0"/>
            </a:xfrm>
            <a:prstGeom prst="line">
              <a:avLst/>
            </a:prstGeom>
            <a:ln cap="flat" w="13449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05919" y="0"/>
              <a:ext cx="617497" cy="840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12" r="0" b="781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84853" y="3353370"/>
            <a:ext cx="12518294" cy="3580261"/>
            <a:chOff x="0" y="0"/>
            <a:chExt cx="16691059" cy="4773681"/>
          </a:xfrm>
        </p:grpSpPr>
        <p:sp>
          <p:nvSpPr>
            <p:cNvPr name="AutoShape 3" id="3"/>
            <p:cNvSpPr/>
            <p:nvPr/>
          </p:nvSpPr>
          <p:spPr>
            <a:xfrm rot="0">
              <a:off x="351851" y="4760981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rot="0">
              <a:off x="351851" y="0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11224"/>
              <a:ext cx="16691059" cy="326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IBM Plex Sans Bold"/>
                </a:rPr>
                <a:t>Louisiana</a:t>
              </a:r>
            </a:p>
            <a:p>
              <a:pPr algn="ctr" marL="0" indent="0" lvl="0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IBM Plex Sans Bold"/>
                </a:rPr>
                <a:t>Legislative Update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028700"/>
            <a:ext cx="23943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2021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Legislative Update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732186" y="1028700"/>
            <a:ext cx="3527114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Alliance for the</a:t>
            </a:r>
          </a:p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Advancement of End of Life Care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55562"/>
            <a:ext cx="5434891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Legislation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560096" cy="1028700"/>
            <a:chOff x="0" y="0"/>
            <a:chExt cx="189465" cy="3479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348366" y="4941572"/>
            <a:ext cx="7859640" cy="4316728"/>
            <a:chOff x="0" y="0"/>
            <a:chExt cx="10479520" cy="575563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887932" y="-28575"/>
              <a:ext cx="8591588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39"/>
                </a:lnSpc>
              </a:pPr>
              <a:r>
                <a:rPr lang="en-US" sz="2799">
                  <a:solidFill>
                    <a:srgbClr val="F0CC07"/>
                  </a:solidFill>
                  <a:latin typeface="IBM Plex Sans Bold"/>
                </a:rPr>
                <a:t>HB 197 by Representative C. Owen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712972" y="1318893"/>
              <a:ext cx="8766547" cy="4436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Creates "Licensure For Healthcare Dependents"</a:t>
              </a:r>
            </a:p>
            <a:p>
              <a:pPr algn="r">
                <a:lnSpc>
                  <a:spcPts val="3359"/>
                </a:lnSpc>
              </a:pPr>
            </a:p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Allows for transfer of licensures for dependents of healthcare professionals who relocate to Louisiana</a:t>
              </a:r>
            </a:p>
            <a:p>
              <a:pPr algn="r">
                <a:lnSpc>
                  <a:spcPts val="3359"/>
                </a:lnSpc>
              </a:pPr>
            </a:p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06-15-21 Signed by the Governor</a:t>
              </a:r>
            </a:p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Effective 08-01-21 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958002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77741" y="0"/>
              <a:ext cx="583104" cy="793830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8348366" y="1028700"/>
            <a:ext cx="7859640" cy="3140796"/>
            <a:chOff x="0" y="0"/>
            <a:chExt cx="10479520" cy="418772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284705" y="67610"/>
              <a:ext cx="9194814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>
                  <a:solidFill>
                    <a:srgbClr val="F0CC07"/>
                  </a:solidFill>
                  <a:latin typeface="IBM Plex Sans Bold"/>
                </a:rPr>
                <a:t>HB 146 by Representative Hilferty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3113816" y="1427383"/>
              <a:ext cx="7365704" cy="2760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Establishes a $2000 income tax credit following the delivery of a stillborn child</a:t>
              </a:r>
            </a:p>
            <a:p>
              <a:pPr algn="r">
                <a:lnSpc>
                  <a:spcPts val="3359"/>
                </a:lnSpc>
              </a:pPr>
            </a:p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06-29-21 Signed by the Governor</a:t>
              </a:r>
            </a:p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Effective 01-01-22 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rot="0">
              <a:off x="0" y="1060340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77741" y="0"/>
              <a:ext cx="583104" cy="7938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55562"/>
            <a:ext cx="5434891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Legislation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560096" cy="1028700"/>
            <a:chOff x="0" y="0"/>
            <a:chExt cx="189465" cy="3479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348366" y="1028700"/>
            <a:ext cx="7859640" cy="3140796"/>
            <a:chOff x="0" y="0"/>
            <a:chExt cx="10479520" cy="418772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284705" y="67610"/>
              <a:ext cx="9194814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>
                  <a:solidFill>
                    <a:srgbClr val="F0CC07"/>
                  </a:solidFill>
                  <a:latin typeface="IBM Plex Sans Bold"/>
                </a:rPr>
                <a:t>HB 270 by Representative Magee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3113816" y="1427383"/>
              <a:ext cx="7365704" cy="27603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Updates the definitions and exemptions  to telemedicine and telehealth</a:t>
              </a:r>
            </a:p>
            <a:p>
              <a:pPr algn="r">
                <a:lnSpc>
                  <a:spcPts val="3359"/>
                </a:lnSpc>
              </a:pPr>
            </a:p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06-14-21 Signed by the Governor</a:t>
              </a:r>
            </a:p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Effective 08-01-21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1060340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77741" y="0"/>
              <a:ext cx="583104" cy="793830"/>
            </a:xfrm>
            <a:prstGeom prst="rect">
              <a:avLst/>
            </a:prstGeom>
          </p:spPr>
        </p:pic>
      </p:grpSp>
      <p:grpSp>
        <p:nvGrpSpPr>
          <p:cNvPr name="Group 10" id="10"/>
          <p:cNvGrpSpPr/>
          <p:nvPr/>
        </p:nvGrpSpPr>
        <p:grpSpPr>
          <a:xfrm rot="0">
            <a:off x="8348366" y="4860204"/>
            <a:ext cx="7859640" cy="4398096"/>
            <a:chOff x="0" y="0"/>
            <a:chExt cx="10479520" cy="5864128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284705" y="67610"/>
              <a:ext cx="9194814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>
                  <a:solidFill>
                    <a:srgbClr val="F0CC07"/>
                  </a:solidFill>
                  <a:latin typeface="IBM Plex Sans Bold"/>
                </a:rPr>
                <a:t>HR 51 by Representative Duplessis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057071" y="1427383"/>
              <a:ext cx="8422449" cy="4436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Request the Department of Public Safety and Corrections and the Louisiana</a:t>
              </a:r>
            </a:p>
            <a:p>
              <a:pPr algn="r">
                <a:lnSpc>
                  <a:spcPts val="3359"/>
                </a:lnSpc>
              </a:pPr>
              <a:r>
                <a:rPr lang="en-US" sz="1200">
                  <a:solidFill>
                    <a:srgbClr val="FFFFFF"/>
                  </a:solidFill>
                  <a:latin typeface="Arimo"/>
                </a:rPr>
                <a:t>Department of Health,  to create a commission </a:t>
              </a: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to study compassionate release, medical furlough and medical parole requirements</a:t>
              </a:r>
            </a:p>
            <a:p>
              <a:pPr algn="r">
                <a:lnSpc>
                  <a:spcPts val="3359"/>
                </a:lnSpc>
              </a:pPr>
            </a:p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06-03-21 Presented to the Secretary of State</a:t>
              </a:r>
            </a:p>
          </p:txBody>
        </p:sp>
        <p:sp>
          <p:nvSpPr>
            <p:cNvPr name="AutoShape 13" id="13"/>
            <p:cNvSpPr/>
            <p:nvPr/>
          </p:nvSpPr>
          <p:spPr>
            <a:xfrm rot="0">
              <a:off x="0" y="1060340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77741" y="0"/>
              <a:ext cx="583104" cy="7938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55562"/>
            <a:ext cx="5434891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Legislation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560096" cy="1028700"/>
            <a:chOff x="0" y="0"/>
            <a:chExt cx="189465" cy="3479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764314" y="1000125"/>
            <a:ext cx="6443691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sz="2799">
                <a:solidFill>
                  <a:srgbClr val="F0CC07"/>
                </a:solidFill>
                <a:latin typeface="IBM Plex Sans Bold"/>
              </a:rPr>
              <a:t>SB 155 by Senator Bouie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64314" y="2005963"/>
            <a:ext cx="6443691" cy="4596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IBM Plex Sans"/>
              </a:rPr>
              <a:t>Updates the Louisiana Social Work Practice Act</a:t>
            </a:r>
          </a:p>
          <a:p>
            <a:pPr algn="r">
              <a:lnSpc>
                <a:spcPts val="3359"/>
              </a:lnSpc>
            </a:pP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IBM Plex Sans"/>
              </a:rPr>
              <a:t>Board of Social Work Examiners Requirements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IBM Plex Sans"/>
              </a:rPr>
              <a:t>Qualifications of Licenced Clinial Social Worker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IBM Plex Sans"/>
              </a:rPr>
              <a:t>Out of State Social Workers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IBM Plex Sans"/>
              </a:rPr>
              <a:t>Licensure Renewals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IBM Plex Sans"/>
              </a:rPr>
              <a:t>Disciplinary Actions</a:t>
            </a:r>
          </a:p>
          <a:p>
            <a:pPr algn="r">
              <a:lnSpc>
                <a:spcPts val="3359"/>
              </a:lnSpc>
            </a:pP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IBM Plex Sans"/>
              </a:rPr>
              <a:t>06-11-21 Signed by the Governor</a:t>
            </a:r>
          </a:p>
          <a:p>
            <a:pPr algn="r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IBM Plex Sans"/>
              </a:rPr>
              <a:t>Effective 01-01-22 </a:t>
            </a:r>
          </a:p>
          <a:p>
            <a:pPr algn="r">
              <a:lnSpc>
                <a:spcPts val="3359"/>
              </a:lnSpc>
            </a:pPr>
          </a:p>
        </p:txBody>
      </p:sp>
      <p:sp>
        <p:nvSpPr>
          <p:cNvPr name="AutoShape 7" id="7"/>
          <p:cNvSpPr/>
          <p:nvPr/>
        </p:nvSpPr>
        <p:spPr>
          <a:xfrm rot="0">
            <a:off x="8348366" y="1747202"/>
            <a:ext cx="7859640" cy="0"/>
          </a:xfrm>
          <a:prstGeom prst="line">
            <a:avLst/>
          </a:prstGeom>
          <a:ln cap="flat" w="952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06672" y="1028700"/>
            <a:ext cx="437328" cy="5953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798350"/>
            <a:ext cx="5434891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Failed</a:t>
            </a:r>
          </a:p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Legislation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560096" cy="1028700"/>
            <a:chOff x="0" y="0"/>
            <a:chExt cx="189465" cy="3479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348366" y="6932883"/>
            <a:ext cx="7859640" cy="1802128"/>
            <a:chOff x="0" y="0"/>
            <a:chExt cx="10479520" cy="240283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887932" y="-28575"/>
              <a:ext cx="8591588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39"/>
                </a:lnSpc>
              </a:pPr>
              <a:r>
                <a:rPr lang="en-US" sz="2799">
                  <a:solidFill>
                    <a:srgbClr val="F0CC07"/>
                  </a:solidFill>
                  <a:latin typeface="IBM Plex Sans Bold"/>
                </a:rPr>
                <a:t>HB 442 by Representative Bagley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3265741" y="1318893"/>
              <a:ext cx="7213778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Relative to licensed profession of physician assistant 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958002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8348366" y="4016856"/>
            <a:ext cx="7859640" cy="1823759"/>
            <a:chOff x="0" y="0"/>
            <a:chExt cx="10479520" cy="243167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887932" y="-28575"/>
              <a:ext cx="8591588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39"/>
                </a:lnSpc>
              </a:pPr>
              <a:r>
                <a:rPr lang="en-US" sz="2799">
                  <a:solidFill>
                    <a:srgbClr val="F0CC07"/>
                  </a:solidFill>
                  <a:latin typeface="IBM Plex Sans Bold"/>
                </a:rPr>
                <a:t>HB 426 by Representative Amedee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3265741" y="1347734"/>
              <a:ext cx="7213778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Relative to visitation of nursing homes residents and assisted living residents </a:t>
              </a:r>
            </a:p>
          </p:txBody>
        </p:sp>
        <p:sp>
          <p:nvSpPr>
            <p:cNvPr name="AutoShape 12" id="12"/>
            <p:cNvSpPr/>
            <p:nvPr/>
          </p:nvSpPr>
          <p:spPr>
            <a:xfrm rot="0">
              <a:off x="0" y="972423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06672" y="3991201"/>
            <a:ext cx="437328" cy="595373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06672" y="6934999"/>
            <a:ext cx="437328" cy="595373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8348366" y="1028700"/>
            <a:ext cx="7859640" cy="2302596"/>
            <a:chOff x="0" y="0"/>
            <a:chExt cx="10479520" cy="3070128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1284705" y="67610"/>
              <a:ext cx="9194814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>
                  <a:solidFill>
                    <a:srgbClr val="F0CC07"/>
                  </a:solidFill>
                  <a:latin typeface="IBM Plex Sans Bold"/>
                </a:rPr>
                <a:t>HB 356 by Representative Bacala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3113816" y="1427383"/>
              <a:ext cx="7365704" cy="16427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Requires regular evaluation of and reporting on Medicaid administration and services </a:t>
              </a:r>
            </a:p>
          </p:txBody>
        </p:sp>
        <p:sp>
          <p:nvSpPr>
            <p:cNvPr name="AutoShape 18" id="18"/>
            <p:cNvSpPr/>
            <p:nvPr/>
          </p:nvSpPr>
          <p:spPr>
            <a:xfrm rot="0">
              <a:off x="0" y="1060340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77741" y="0"/>
              <a:ext cx="583104" cy="7938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798350"/>
            <a:ext cx="5434891" cy="226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Failed</a:t>
            </a:r>
          </a:p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Legislation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560096" cy="1028700"/>
            <a:chOff x="0" y="0"/>
            <a:chExt cx="189465" cy="3479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8348366" y="7456172"/>
            <a:ext cx="7859640" cy="1802128"/>
            <a:chOff x="0" y="0"/>
            <a:chExt cx="10479520" cy="240283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887932" y="-28575"/>
              <a:ext cx="8591588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39"/>
                </a:lnSpc>
              </a:pPr>
              <a:r>
                <a:rPr lang="en-US" sz="2799">
                  <a:solidFill>
                    <a:srgbClr val="F0CC07"/>
                  </a:solidFill>
                  <a:latin typeface="IBM Plex Sans Bold"/>
                </a:rPr>
                <a:t>HB 442 by Representative Bagley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3265741" y="1318893"/>
              <a:ext cx="7213778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Relative to licensed profession of physician assistant 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958002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8348366" y="3218225"/>
            <a:ext cx="7859640" cy="1823759"/>
            <a:chOff x="0" y="0"/>
            <a:chExt cx="10479520" cy="2431679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887932" y="-28575"/>
              <a:ext cx="8591588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39"/>
                </a:lnSpc>
              </a:pPr>
              <a:r>
                <a:rPr lang="en-US" sz="2799">
                  <a:solidFill>
                    <a:srgbClr val="F0CC07"/>
                  </a:solidFill>
                  <a:latin typeface="IBM Plex Sans Bold"/>
                </a:rPr>
                <a:t>SB 137 by Senator Talbot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3265741" y="1347734"/>
              <a:ext cx="7213778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Provides for Medicaid managed care for long-term supports and services</a:t>
              </a:r>
            </a:p>
          </p:txBody>
        </p:sp>
        <p:sp>
          <p:nvSpPr>
            <p:cNvPr name="AutoShape 12" id="12"/>
            <p:cNvSpPr/>
            <p:nvPr/>
          </p:nvSpPr>
          <p:spPr>
            <a:xfrm rot="0">
              <a:off x="0" y="972423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06672" y="3218225"/>
            <a:ext cx="437328" cy="595373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06672" y="7456172"/>
            <a:ext cx="437328" cy="595373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8348366" y="1028700"/>
            <a:ext cx="7859640" cy="1883496"/>
            <a:chOff x="0" y="0"/>
            <a:chExt cx="10479520" cy="2511328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1284705" y="67610"/>
              <a:ext cx="9194814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800">
                  <a:solidFill>
                    <a:srgbClr val="F0CC07"/>
                  </a:solidFill>
                  <a:latin typeface="IBM Plex Sans Bold"/>
                </a:rPr>
                <a:t>HB 485 by Representative Zeringue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496348" y="1427383"/>
              <a:ext cx="8983171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Established the Medicaid Managed Care Authority as a policy making and oversight body </a:t>
              </a:r>
            </a:p>
          </p:txBody>
        </p:sp>
        <p:sp>
          <p:nvSpPr>
            <p:cNvPr name="AutoShape 18" id="18"/>
            <p:cNvSpPr/>
            <p:nvPr/>
          </p:nvSpPr>
          <p:spPr>
            <a:xfrm rot="0">
              <a:off x="0" y="1060340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19" id="1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477741" y="0"/>
              <a:ext cx="583104" cy="793830"/>
            </a:xfrm>
            <a:prstGeom prst="rect">
              <a:avLst/>
            </a:prstGeom>
          </p:spPr>
        </p:pic>
      </p:grpSp>
      <p:grpSp>
        <p:nvGrpSpPr>
          <p:cNvPr name="Group 20" id="20"/>
          <p:cNvGrpSpPr/>
          <p:nvPr/>
        </p:nvGrpSpPr>
        <p:grpSpPr>
          <a:xfrm rot="0">
            <a:off x="8348366" y="5348014"/>
            <a:ext cx="7859640" cy="1802128"/>
            <a:chOff x="0" y="0"/>
            <a:chExt cx="10479520" cy="2402838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1887932" y="-28575"/>
              <a:ext cx="8591588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639"/>
                </a:lnSpc>
              </a:pPr>
              <a:r>
                <a:rPr lang="en-US" sz="2799">
                  <a:solidFill>
                    <a:srgbClr val="F0CC07"/>
                  </a:solidFill>
                  <a:latin typeface="IBM Plex Sans Bold"/>
                </a:rPr>
                <a:t>HB 495 by Representative Ivey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3265741" y="1318893"/>
              <a:ext cx="7213778" cy="10839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IBM Plex Sans"/>
                </a:rPr>
                <a:t>Allows full practice authority for advanced practice registered nurses </a:t>
              </a:r>
            </a:p>
          </p:txBody>
        </p:sp>
        <p:sp>
          <p:nvSpPr>
            <p:cNvPr name="AutoShape 23" id="23"/>
            <p:cNvSpPr/>
            <p:nvPr/>
          </p:nvSpPr>
          <p:spPr>
            <a:xfrm rot="0">
              <a:off x="0" y="958002"/>
              <a:ext cx="10479520" cy="0"/>
            </a:xfrm>
            <a:prstGeom prst="line">
              <a:avLst/>
            </a:prstGeom>
            <a:ln cap="flat" w="127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06672" y="5348014"/>
            <a:ext cx="437328" cy="5953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12" r="0" b="781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84853" y="3353370"/>
            <a:ext cx="12518294" cy="3580261"/>
            <a:chOff x="0" y="0"/>
            <a:chExt cx="16691059" cy="4773681"/>
          </a:xfrm>
        </p:grpSpPr>
        <p:sp>
          <p:nvSpPr>
            <p:cNvPr name="AutoShape 3" id="3"/>
            <p:cNvSpPr/>
            <p:nvPr/>
          </p:nvSpPr>
          <p:spPr>
            <a:xfrm rot="0">
              <a:off x="351851" y="4760981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rot="0">
              <a:off x="351851" y="0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11224"/>
              <a:ext cx="16691059" cy="326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IBM Plex Sans Bold"/>
                </a:rPr>
                <a:t>Ongoing </a:t>
              </a:r>
            </a:p>
            <a:p>
              <a:pPr algn="ctr" marL="0" indent="0" lvl="0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IBM Plex Sans Bold"/>
                </a:rPr>
                <a:t>Issues/Projects 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028700"/>
            <a:ext cx="23943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2021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Legislative Update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732186" y="1028700"/>
            <a:ext cx="3527114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Alliance for the</a:t>
            </a:r>
          </a:p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Advancement of End of Life Care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4129581" y="4895782"/>
            <a:ext cx="10827024" cy="0"/>
          </a:xfrm>
          <a:prstGeom prst="line">
            <a:avLst/>
          </a:prstGeom>
          <a:ln cap="rnd" w="9525">
            <a:solidFill>
              <a:srgbClr val="B4B4B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9446176" y="1443706"/>
            <a:ext cx="184307" cy="184307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9446176" y="3656112"/>
            <a:ext cx="184307" cy="184307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446176" y="5868517"/>
            <a:ext cx="184307" cy="184307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9446176" y="8080923"/>
            <a:ext cx="184307" cy="184307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CC07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099567" y="1068923"/>
            <a:ext cx="5254735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FFFFFF"/>
                </a:solidFill>
                <a:latin typeface="IBM Plex Sans"/>
              </a:rPr>
              <a:t>Get members appointed to state boards and advisory councils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99567" y="3281328"/>
            <a:ext cx="5349897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FFFFFF"/>
                </a:solidFill>
                <a:latin typeface="IBM Plex Sans"/>
              </a:rPr>
              <a:t>LA Palliative Care Advisory Council renewal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099567" y="5492676"/>
            <a:ext cx="5349897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FFFFFF"/>
                </a:solidFill>
                <a:latin typeface="IBM Plex Sans"/>
              </a:rPr>
              <a:t>Continue MS moratorium and LA facility needs review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99567" y="7477539"/>
            <a:ext cx="5349897" cy="1364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>
                <a:solidFill>
                  <a:srgbClr val="FFFFFF"/>
                </a:solidFill>
                <a:latin typeface="IBM Plex Sans"/>
              </a:rPr>
              <a:t>Ensure hospice is represented in the medical marijuana program during the 2022 MS Session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250264" y="1297523"/>
            <a:ext cx="1703236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800">
                <a:solidFill>
                  <a:srgbClr val="F0CC07"/>
                </a:solidFill>
                <a:latin typeface="IBM Plex Sans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50264" y="3509928"/>
            <a:ext cx="1703236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800">
                <a:solidFill>
                  <a:srgbClr val="F0CC07"/>
                </a:solidFill>
                <a:latin typeface="IBM Plex Sans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250264" y="5722334"/>
            <a:ext cx="1703236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800">
                <a:solidFill>
                  <a:srgbClr val="F0CC07"/>
                </a:solidFill>
                <a:latin typeface="IBM Plex Sans Bold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50264" y="7934739"/>
            <a:ext cx="1703236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2800">
                <a:solidFill>
                  <a:srgbClr val="F0CC07"/>
                </a:solidFill>
                <a:latin typeface="IBM Plex Sans Bold"/>
              </a:rPr>
              <a:t>4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4159254"/>
            <a:ext cx="5394966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IBM Plex Sans Bold"/>
              </a:rPr>
              <a:t>What's</a:t>
            </a:r>
          </a:p>
          <a:p>
            <a:pPr marL="0" indent="0" lvl="0">
              <a:lnSpc>
                <a:spcPts val="9600"/>
              </a:lnSpc>
            </a:pPr>
            <a:r>
              <a:rPr lang="en-US" sz="8000">
                <a:solidFill>
                  <a:srgbClr val="FFFFFF"/>
                </a:solidFill>
                <a:latin typeface="IBM Plex Sans Bold"/>
              </a:rPr>
              <a:t>Next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16699204" y="9258300"/>
            <a:ext cx="560096" cy="1028700"/>
            <a:chOff x="0" y="0"/>
            <a:chExt cx="189465" cy="34798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40721" y="1057275"/>
            <a:ext cx="6618579" cy="234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9200"/>
              </a:lnSpc>
            </a:pPr>
            <a:r>
              <a:rPr lang="en-US" sz="8000">
                <a:solidFill>
                  <a:srgbClr val="FFFFFF"/>
                </a:solidFill>
                <a:latin typeface="IBM Plex Sans Bold"/>
              </a:rPr>
              <a:t>Table of Contents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52847" y="5145617"/>
            <a:ext cx="6293621" cy="424180"/>
            <a:chOff x="0" y="0"/>
            <a:chExt cx="8391495" cy="56557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57150"/>
              <a:ext cx="6297341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FFFFF"/>
                  </a:solidFill>
                  <a:latin typeface="IBM Plex Sans"/>
                </a:rPr>
                <a:t>Who We Are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6746817" y="-57150"/>
              <a:ext cx="1644678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0CC07"/>
                  </a:solidFill>
                  <a:latin typeface="IBM Plex Sans Bold"/>
                </a:rPr>
                <a:t>#01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52847" y="6224089"/>
            <a:ext cx="6293621" cy="424180"/>
            <a:chOff x="0" y="0"/>
            <a:chExt cx="8391495" cy="56557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6746817" y="-57150"/>
              <a:ext cx="1644678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0CC07"/>
                  </a:solidFill>
                  <a:latin typeface="IBM Plex Sans Bold"/>
                </a:rPr>
                <a:t>#02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57150"/>
              <a:ext cx="6297341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91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latin typeface="Arimo"/>
                </a:rPr>
                <a:t>Louisiana Update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52847" y="7302562"/>
            <a:ext cx="6293621" cy="424180"/>
            <a:chOff x="0" y="0"/>
            <a:chExt cx="8391495" cy="56557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6746817" y="-57150"/>
              <a:ext cx="1644678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0CC07"/>
                  </a:solidFill>
                  <a:latin typeface="IBM Plex Sans Bold"/>
                </a:rPr>
                <a:t>#03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57150"/>
              <a:ext cx="6298948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91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latin typeface="Arimo"/>
                </a:rPr>
                <a:t>Mississippi Update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52847" y="8381034"/>
            <a:ext cx="6293621" cy="424180"/>
            <a:chOff x="0" y="0"/>
            <a:chExt cx="8391495" cy="56557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6746817" y="-57150"/>
              <a:ext cx="1644678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0CC07"/>
                  </a:solidFill>
                  <a:latin typeface="IBM Plex Sans Bold"/>
                </a:rPr>
                <a:t>#04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6297341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91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FFFFFF"/>
                  </a:solidFill>
                  <a:latin typeface="Arimo"/>
                </a:rPr>
                <a:t>What's Next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 rot="0">
            <a:off x="1028700" y="5891122"/>
            <a:ext cx="6318974" cy="0"/>
          </a:xfrm>
          <a:prstGeom prst="line">
            <a:avLst/>
          </a:prstGeom>
          <a:ln cap="rnd" w="9525">
            <a:solidFill>
              <a:srgbClr val="B4B4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rot="0">
            <a:off x="1028700" y="6969595"/>
            <a:ext cx="6318974" cy="0"/>
          </a:xfrm>
          <a:prstGeom prst="line">
            <a:avLst/>
          </a:prstGeom>
          <a:ln cap="rnd" w="9525">
            <a:solidFill>
              <a:srgbClr val="B4B4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 rot="0">
            <a:off x="1028700" y="8048067"/>
            <a:ext cx="6318974" cy="0"/>
          </a:xfrm>
          <a:prstGeom prst="line">
            <a:avLst/>
          </a:prstGeom>
          <a:ln cap="rnd" w="9525">
            <a:solidFill>
              <a:srgbClr val="B4B4B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8" id="18"/>
          <p:cNvGrpSpPr/>
          <p:nvPr/>
        </p:nvGrpSpPr>
        <p:grpSpPr>
          <a:xfrm rot="0">
            <a:off x="16699204" y="9258300"/>
            <a:ext cx="560096" cy="1028700"/>
            <a:chOff x="0" y="0"/>
            <a:chExt cx="189465" cy="34798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028700" y="1028700"/>
            <a:ext cx="23943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2021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Legislative Update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68489" y="1028700"/>
            <a:ext cx="33791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Alliance for the 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Advancement of End of Life Care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4128" r="0" b="412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84853" y="3962970"/>
            <a:ext cx="12518294" cy="2361061"/>
            <a:chOff x="0" y="0"/>
            <a:chExt cx="16691059" cy="3148081"/>
          </a:xfrm>
        </p:grpSpPr>
        <p:sp>
          <p:nvSpPr>
            <p:cNvPr name="AutoShape 3" id="3"/>
            <p:cNvSpPr/>
            <p:nvPr/>
          </p:nvSpPr>
          <p:spPr>
            <a:xfrm rot="0">
              <a:off x="351851" y="3135381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rot="0">
              <a:off x="351851" y="0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11224"/>
              <a:ext cx="16691059" cy="1635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IBM Plex Sans Bold"/>
                </a:rPr>
                <a:t>How Can You Help? 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028700"/>
            <a:ext cx="23943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2021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Legislative Update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732186" y="1028700"/>
            <a:ext cx="3527114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Alliance for the</a:t>
            </a:r>
          </a:p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Advancement of End of Life Care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14869" y="3170727"/>
            <a:ext cx="5546756" cy="1417108"/>
            <a:chOff x="0" y="0"/>
            <a:chExt cx="7395675" cy="188947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181876"/>
              <a:ext cx="7395675" cy="7076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0CC07"/>
                  </a:solidFill>
                  <a:latin typeface="IBM Plex Sans"/>
                </a:rPr>
                <a:t>Reach out to your legislators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7395675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-107">
                  <a:solidFill>
                    <a:srgbClr val="FFFFFF"/>
                  </a:solidFill>
                  <a:latin typeface="IBM Plex Sans Bold"/>
                </a:rPr>
                <a:t>Reach Out 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814869" y="6036633"/>
            <a:ext cx="5546756" cy="1979083"/>
            <a:chOff x="0" y="0"/>
            <a:chExt cx="7395675" cy="263877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1181876"/>
              <a:ext cx="7395675" cy="14569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0CC07"/>
                  </a:solidFill>
                  <a:latin typeface="IBM Plex Sans"/>
                </a:rPr>
                <a:t>Contact us with any regulatory issues.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7395675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 marL="0" indent="0" lvl="0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-107">
                  <a:solidFill>
                    <a:srgbClr val="FFFFFF"/>
                  </a:solidFill>
                  <a:latin typeface="IBM Plex Sans Bold"/>
                </a:rPr>
                <a:t>Contact Us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876013" y="2046777"/>
            <a:ext cx="5466266" cy="2541058"/>
            <a:chOff x="0" y="0"/>
            <a:chExt cx="7288355" cy="338807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181876"/>
              <a:ext cx="7288355" cy="22062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0CC07"/>
                  </a:solidFill>
                  <a:latin typeface="IBM Plex Sans"/>
                </a:rPr>
                <a:t>Get involved with your delegation, meet and greets  and the alliance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38100"/>
              <a:ext cx="7288355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-107">
                  <a:solidFill>
                    <a:srgbClr val="FFFFFF"/>
                  </a:solidFill>
                  <a:latin typeface="IBM Plex Sans Bold"/>
                </a:rPr>
                <a:t>Get Involved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876013" y="6036633"/>
            <a:ext cx="4828639" cy="1979083"/>
            <a:chOff x="0" y="0"/>
            <a:chExt cx="6438185" cy="263877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1181876"/>
              <a:ext cx="6438185" cy="14569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0CC07"/>
                  </a:solidFill>
                  <a:latin typeface="IBM Plex Sans"/>
                </a:rPr>
                <a:t>Donate to your legislators and to the Alliance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38100"/>
              <a:ext cx="6438185" cy="764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680"/>
                </a:lnSpc>
                <a:spcBef>
                  <a:spcPct val="0"/>
                </a:spcBef>
              </a:pPr>
              <a:r>
                <a:rPr lang="en-US" sz="3600" spc="-107">
                  <a:solidFill>
                    <a:srgbClr val="FFFFFF"/>
                  </a:solidFill>
                  <a:latin typeface="IBM Plex Sans Bold"/>
                </a:rPr>
                <a:t>Donate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rot="-5400000">
            <a:off x="5399953" y="5138737"/>
            <a:ext cx="7488094" cy="0"/>
          </a:xfrm>
          <a:prstGeom prst="line">
            <a:avLst/>
          </a:prstGeom>
          <a:ln cap="rnd" w="9525">
            <a:solidFill>
              <a:srgbClr val="B4B4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rot="0">
            <a:off x="2461377" y="5138738"/>
            <a:ext cx="13365246" cy="0"/>
          </a:xfrm>
          <a:prstGeom prst="line">
            <a:avLst/>
          </a:prstGeom>
          <a:ln cap="rnd" w="9525">
            <a:solidFill>
              <a:srgbClr val="B4B4B4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06" r="0" b="770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028700"/>
            <a:ext cx="23943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2021 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Legislative Update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991482" y="1028700"/>
            <a:ext cx="326781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Alliance for the </a:t>
            </a:r>
          </a:p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Advancement of End Life Care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3148741" y="7156025"/>
            <a:ext cx="11990518" cy="0"/>
          </a:xfrm>
          <a:prstGeom prst="line">
            <a:avLst/>
          </a:prstGeom>
          <a:ln cap="rnd" w="9525">
            <a:solidFill>
              <a:srgbClr val="B4B4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 rot="0">
            <a:off x="3148741" y="3121450"/>
            <a:ext cx="11990518" cy="0"/>
          </a:xfrm>
          <a:prstGeom prst="line">
            <a:avLst/>
          </a:prstGeom>
          <a:ln cap="rnd" w="9525">
            <a:solidFill>
              <a:srgbClr val="B4B4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2274114" y="4162425"/>
            <a:ext cx="6371917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0CC07"/>
                </a:solidFill>
                <a:latin typeface="IBM Plex Sans Bold"/>
              </a:rPr>
              <a:t>John Morgan Hughes</a:t>
            </a:r>
          </a:p>
          <a:p>
            <a:pPr algn="ctr">
              <a:lnSpc>
                <a:spcPts val="3840"/>
              </a:lnSpc>
            </a:pPr>
          </a:p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IBM Plex Sans"/>
              </a:rPr>
              <a:t>601-672-4988</a:t>
            </a:r>
          </a:p>
          <a:p>
            <a:pPr algn="ctr" marL="0" indent="0" lvl="0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IBM Plex Sans"/>
              </a:rPr>
              <a:t>johnmorgan@jmhughesgroup.com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41969" y="4162425"/>
            <a:ext cx="6371917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0CC07"/>
                </a:solidFill>
                <a:latin typeface="IBM Plex Sans Bold"/>
              </a:rPr>
              <a:t>Elizabeth Duncan Harper</a:t>
            </a:r>
          </a:p>
          <a:p>
            <a:pPr algn="ctr">
              <a:lnSpc>
                <a:spcPts val="3840"/>
              </a:lnSpc>
            </a:pPr>
          </a:p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IBM Plex Sans"/>
              </a:rPr>
              <a:t>225-287-4020</a:t>
            </a:r>
          </a:p>
          <a:p>
            <a:pPr algn="ctr" marL="0" indent="0" lvl="0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IBM Plex Sans"/>
              </a:rPr>
              <a:t>e</a:t>
            </a:r>
            <a:r>
              <a:rPr lang="en-US" sz="3200">
                <a:solidFill>
                  <a:srgbClr val="FFFFFF"/>
                </a:solidFill>
                <a:latin typeface="IBM Plex Sans"/>
              </a:rPr>
              <a:t>lizabeth@allianceforhospice.org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812" r="0" b="781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84853" y="3962970"/>
            <a:ext cx="12518294" cy="2361061"/>
            <a:chOff x="0" y="0"/>
            <a:chExt cx="16691059" cy="3148081"/>
          </a:xfrm>
        </p:grpSpPr>
        <p:sp>
          <p:nvSpPr>
            <p:cNvPr name="AutoShape 3" id="3"/>
            <p:cNvSpPr/>
            <p:nvPr/>
          </p:nvSpPr>
          <p:spPr>
            <a:xfrm rot="0">
              <a:off x="351851" y="3135381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rot="0">
              <a:off x="351851" y="0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11224"/>
              <a:ext cx="16691059" cy="1635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IBM Plex Sans Bold"/>
                </a:rPr>
                <a:t>Who We Are 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028700"/>
            <a:ext cx="23943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2021 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Legislative Update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894005" y="1028700"/>
            <a:ext cx="336529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Alliance for the </a:t>
            </a:r>
          </a:p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Advancement of End of Life Care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2716" y="2387816"/>
            <a:ext cx="6692691" cy="5511368"/>
            <a:chOff x="0" y="0"/>
            <a:chExt cx="8923588" cy="734849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8046" t="0" r="8046" b="0"/>
            <a:stretch>
              <a:fillRect/>
            </a:stretch>
          </p:blipFill>
          <p:spPr>
            <a:xfrm>
              <a:off x="0" y="0"/>
              <a:ext cx="4398294" cy="734849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0" r="0" b="19316"/>
            <a:stretch>
              <a:fillRect/>
            </a:stretch>
          </p:blipFill>
          <p:spPr>
            <a:xfrm>
              <a:off x="4525294" y="0"/>
              <a:ext cx="4398294" cy="7348490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1882410" y="8203702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John Morgan Hughes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22077" y="8203702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Elizabeth Harper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58614" y="3440869"/>
            <a:ext cx="6884062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Meet Our Team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1028700"/>
            <a:ext cx="23943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2021 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Legislative Update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605903" y="1028700"/>
            <a:ext cx="365339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Alliance for the </a:t>
            </a:r>
          </a:p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Advancement of End of Life Care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6699204" y="9258300"/>
            <a:ext cx="560096" cy="1028700"/>
            <a:chOff x="0" y="0"/>
            <a:chExt cx="189465" cy="34798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2472564" y="1253354"/>
            <a:ext cx="1849271" cy="1849264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r="0" t="-7800" b="-50302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7065272" y="1253354"/>
            <a:ext cx="1849271" cy="1849264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r="0" t="-1250" b="-30417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774748" y="1253354"/>
            <a:ext cx="1849271" cy="1849264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24" r="-124" t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414186" y="7183964"/>
            <a:ext cx="1849271" cy="1849264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r="0" t="0" b="-5000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7006894" y="7183964"/>
            <a:ext cx="1849271" cy="1849264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0" r="0" t="-9131" b="-54134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716370" y="7183964"/>
            <a:ext cx="1849271" cy="1849264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4999" r="-24999" t="0" b="0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2472564" y="4218868"/>
            <a:ext cx="1849271" cy="1849264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0" r="0" t="0" b="-33333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7065272" y="4218868"/>
            <a:ext cx="1849271" cy="1849264"/>
            <a:chOff x="0" y="0"/>
            <a:chExt cx="6350000" cy="6349975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0" r="0" t="-24906" b="-24906"/>
              </a:stretch>
            </a:blip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1774748" y="4218868"/>
            <a:ext cx="1849271" cy="1849264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0" r="0" t="-14952" b="-34953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4592907" y="1709991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Chad Blalack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144000" y="1709991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Jeremy Bolling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895091" y="1709991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LaNette Brown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592907" y="7641660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Becky Pardue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44000" y="7640601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Christa Puckett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895091" y="7640601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Jon </a:t>
            </a:r>
          </a:p>
          <a:p>
            <a:pPr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Rills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592907" y="4676563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Becky</a:t>
            </a:r>
          </a:p>
          <a:p>
            <a:pPr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Curry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144000" y="4675505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Carla </a:t>
            </a:r>
          </a:p>
          <a:p>
            <a:pPr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Davis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895091" y="4676563"/>
            <a:ext cx="2037101" cy="907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Tonya</a:t>
            </a:r>
          </a:p>
          <a:p>
            <a:pPr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800" spc="-84">
                <a:solidFill>
                  <a:srgbClr val="F0CC07"/>
                </a:solidFill>
                <a:latin typeface="IBM Plex Sans Bold"/>
              </a:rPr>
              <a:t>Hall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5000"/>
          </a:blip>
          <a:srcRect l="22067" t="0" r="13635" b="0"/>
          <a:stretch>
            <a:fillRect/>
          </a:stretch>
        </p:blipFill>
        <p:spPr>
          <a:xfrm flipH="false" flipV="false" rot="0">
            <a:off x="9474394" y="6217"/>
            <a:ext cx="8813606" cy="10280783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2841662"/>
            <a:ext cx="7584814" cy="4887388"/>
            <a:chOff x="0" y="0"/>
            <a:chExt cx="10113085" cy="651651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76200"/>
              <a:ext cx="10113085" cy="805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0CC07"/>
                  </a:solidFill>
                  <a:latin typeface="IBM Plex Sans Bold"/>
                </a:rPr>
                <a:t>What We Do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70216"/>
              <a:ext cx="10113085" cy="55463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319"/>
                </a:lnSpc>
                <a:spcBef>
                  <a:spcPct val="0"/>
                </a:spcBef>
              </a:pPr>
              <a:r>
                <a:rPr lang="en-US" sz="6399" spc="-191">
                  <a:solidFill>
                    <a:srgbClr val="FFFFFF"/>
                  </a:solidFill>
                  <a:latin typeface="IBM Plex Sans"/>
                </a:rPr>
                <a:t>Amplify your voice at the Louisiana and Mississippi State Capitols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028700"/>
            <a:ext cx="23943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2021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Legislative Update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alphaModFix amt="60000"/>
          </a:blip>
          <a:srcRect l="18501" t="0" r="24433" b="0"/>
          <a:stretch>
            <a:fillRect/>
          </a:stretch>
        </p:blipFill>
        <p:spPr>
          <a:xfrm flipH="false" flipV="false" rot="0">
            <a:off x="0" y="0"/>
            <a:ext cx="8894319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92836" y="1269922"/>
            <a:ext cx="6686416" cy="7747155"/>
            <a:chOff x="0" y="0"/>
            <a:chExt cx="8915221" cy="10329540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76200"/>
              <a:ext cx="8915221" cy="805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F0CC07"/>
                  </a:solidFill>
                  <a:latin typeface="IBM Plex Sans Bold"/>
                </a:rPr>
                <a:t>How We Do It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39161"/>
              <a:ext cx="8915221" cy="93903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906780" indent="-453390" lvl="1">
                <a:lnSpc>
                  <a:spcPts val="5460"/>
                </a:lnSpc>
                <a:buFont typeface="Arial"/>
                <a:buChar char="•"/>
              </a:pPr>
              <a:r>
                <a:rPr lang="en-US" sz="4200" spc="-126">
                  <a:solidFill>
                    <a:srgbClr val="FFFFFF"/>
                  </a:solidFill>
                  <a:latin typeface="IBM Plex Sans"/>
                </a:rPr>
                <a:t>Cultivate relationships with government leaders </a:t>
              </a:r>
            </a:p>
            <a:p>
              <a:pPr>
                <a:lnSpc>
                  <a:spcPts val="6240"/>
                </a:lnSpc>
              </a:pPr>
            </a:p>
            <a:p>
              <a:pPr marL="906780" indent="-453390" lvl="1">
                <a:lnSpc>
                  <a:spcPts val="5460"/>
                </a:lnSpc>
                <a:buFont typeface="Arial"/>
                <a:buChar char="•"/>
              </a:pPr>
              <a:r>
                <a:rPr lang="en-US" sz="4800" spc="-144">
                  <a:solidFill>
                    <a:srgbClr val="FFFFFF"/>
                  </a:solidFill>
                  <a:latin typeface="IBM Plex Sans"/>
                </a:rPr>
                <a:t>Stay</a:t>
              </a:r>
              <a:r>
                <a:rPr lang="en-US" sz="4200" spc="-126">
                  <a:solidFill>
                    <a:srgbClr val="FFFFFF"/>
                  </a:solidFill>
                  <a:latin typeface="IBM Plex Sans"/>
                </a:rPr>
                <a:t> updated on rules, regulations, laws and executive orders</a:t>
              </a:r>
            </a:p>
            <a:p>
              <a:pPr>
                <a:lnSpc>
                  <a:spcPts val="6240"/>
                </a:lnSpc>
              </a:pPr>
            </a:p>
            <a:p>
              <a:pPr algn="l" marL="906780" indent="-453390" lvl="1">
                <a:lnSpc>
                  <a:spcPts val="5460"/>
                </a:lnSpc>
                <a:buFont typeface="Arial"/>
                <a:buChar char="•"/>
              </a:pPr>
              <a:r>
                <a:rPr lang="en-US" sz="4200" spc="-126">
                  <a:solidFill>
                    <a:srgbClr val="FFFFFF"/>
                  </a:solidFill>
                  <a:latin typeface="IBM Plex Sans"/>
                </a:rPr>
                <a:t>Attend legislative committees, task forces and advisory councils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6699204" y="9258300"/>
            <a:ext cx="560096" cy="1028700"/>
            <a:chOff x="0" y="0"/>
            <a:chExt cx="189465" cy="34798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12500" r="0" b="1250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884853" y="3353370"/>
            <a:ext cx="12518294" cy="3580261"/>
            <a:chOff x="0" y="0"/>
            <a:chExt cx="16691059" cy="4773681"/>
          </a:xfrm>
        </p:grpSpPr>
        <p:sp>
          <p:nvSpPr>
            <p:cNvPr name="AutoShape 3" id="3"/>
            <p:cNvSpPr/>
            <p:nvPr/>
          </p:nvSpPr>
          <p:spPr>
            <a:xfrm rot="0">
              <a:off x="351851" y="4760981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4" id="4"/>
            <p:cNvSpPr/>
            <p:nvPr/>
          </p:nvSpPr>
          <p:spPr>
            <a:xfrm rot="0">
              <a:off x="351851" y="0"/>
              <a:ext cx="15987357" cy="0"/>
            </a:xfrm>
            <a:prstGeom prst="line">
              <a:avLst/>
            </a:prstGeom>
            <a:ln cap="rnd" w="12700">
              <a:solidFill>
                <a:srgbClr val="B4B4B4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711224"/>
              <a:ext cx="16691059" cy="3260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IBM Plex Sans Bold"/>
                </a:rPr>
                <a:t>Mississippi </a:t>
              </a:r>
            </a:p>
            <a:p>
              <a:pPr algn="ctr" marL="0" indent="0" lvl="0"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IBM Plex Sans Bold"/>
                </a:rPr>
                <a:t>Legislative Update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028700"/>
            <a:ext cx="2394385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2021</a:t>
            </a:r>
          </a:p>
          <a:p>
            <a:pPr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Legislative Update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732186" y="1028700"/>
            <a:ext cx="3527114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Alliance for the</a:t>
            </a:r>
          </a:p>
          <a:p>
            <a:pPr algn="r">
              <a:lnSpc>
                <a:spcPts val="2160"/>
              </a:lnSpc>
            </a:pPr>
            <a:r>
              <a:rPr lang="en-US" sz="1800">
                <a:solidFill>
                  <a:srgbClr val="FFFFFF"/>
                </a:solidFill>
                <a:latin typeface="IBM Plex Sans"/>
              </a:rPr>
              <a:t>Advancement of End of Life Care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1D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4355562"/>
            <a:ext cx="5434891" cy="1149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F0CC07"/>
                </a:solidFill>
                <a:latin typeface="IBM Plex Sans Bold"/>
              </a:rPr>
              <a:t>Legislation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9258300"/>
            <a:ext cx="560096" cy="1028700"/>
            <a:chOff x="0" y="0"/>
            <a:chExt cx="189465" cy="34798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89465" cy="347980"/>
            </a:xfrm>
            <a:custGeom>
              <a:avLst/>
              <a:gdLst/>
              <a:ahLst/>
              <a:cxnLst/>
              <a:rect r="r" b="b" t="t" l="l"/>
              <a:pathLst>
                <a:path h="347980" w="189465">
                  <a:moveTo>
                    <a:pt x="0" y="0"/>
                  </a:moveTo>
                  <a:lnTo>
                    <a:pt x="189465" y="0"/>
                  </a:lnTo>
                  <a:lnTo>
                    <a:pt x="189465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F0CC0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884790" y="1028700"/>
            <a:ext cx="8323215" cy="6432780"/>
            <a:chOff x="0" y="0"/>
            <a:chExt cx="11097620" cy="857704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360480" y="80663"/>
              <a:ext cx="9737140" cy="616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854"/>
                </a:lnSpc>
              </a:pPr>
              <a:r>
                <a:rPr lang="en-US" sz="2965">
                  <a:solidFill>
                    <a:srgbClr val="F0CC07"/>
                  </a:solidFill>
                  <a:latin typeface="IBM Plex Sans Bold"/>
                </a:rPr>
                <a:t>HB 294 by Representative Currie 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3297474" y="1514381"/>
              <a:ext cx="7800146" cy="70626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558"/>
                </a:lnSpc>
              </a:pPr>
              <a:r>
                <a:rPr lang="en-US" sz="2541">
                  <a:solidFill>
                    <a:srgbClr val="FFFFFF"/>
                  </a:solidFill>
                  <a:latin typeface="IBM Plex Sans"/>
                </a:rPr>
                <a:t>TO DELETE THE REPEALER ON THE SECTION THAT AUTHORIZES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MEDICAL DIRECTORS OF HOSPICES TO PRESCRIBE CONTROLLED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SUBSTANCES FOR PATIENTS OF THE HOSPICE FOR TERMINAL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DISEASE PAIN WITHOUT HAVING AN IN-PERSON FACE-TO-FACE</a:t>
              </a: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VISIT WITH A PATIENT.</a:t>
              </a:r>
            </a:p>
            <a:p>
              <a:pPr algn="r">
                <a:lnSpc>
                  <a:spcPts val="3558"/>
                </a:lnSpc>
              </a:pPr>
            </a:p>
            <a:p>
              <a:pPr algn="r">
                <a:lnSpc>
                  <a:spcPts val="3558"/>
                </a:lnSpc>
              </a:pPr>
              <a:r>
                <a:rPr lang="en-US" sz="1270">
                  <a:solidFill>
                    <a:srgbClr val="FFFFFF"/>
                  </a:solidFill>
                  <a:latin typeface="Arimo"/>
                </a:rPr>
                <a:t>Bill History: 03-22-21 G Signed by the Governor</a:t>
              </a:r>
            </a:p>
          </p:txBody>
        </p:sp>
        <p:sp>
          <p:nvSpPr>
            <p:cNvPr name="AutoShape 8" id="8"/>
            <p:cNvSpPr/>
            <p:nvPr/>
          </p:nvSpPr>
          <p:spPr>
            <a:xfrm rot="0">
              <a:off x="0" y="1122880"/>
              <a:ext cx="11097620" cy="0"/>
            </a:xfrm>
            <a:prstGeom prst="line">
              <a:avLst/>
            </a:prstGeom>
            <a:ln cap="flat" w="13449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505919" y="0"/>
              <a:ext cx="617497" cy="840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DAEkUsfcbfU</dc:identifier>
  <dcterms:modified xsi:type="dcterms:W3CDTF">2011-08-01T06:04:30Z</dcterms:modified>
  <cp:revision>1</cp:revision>
  <dc:title>2021 Alliance Presentation</dc:title>
</cp:coreProperties>
</file>